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228600" y="228600"/>
            <a:ext cx="11731752" cy="6272784"/>
          </a:xfrm>
          <a:prstGeom prst="roundRect">
            <a:avLst/>
          </a:prstGeom>
          <a:solidFill>
            <a:srgbClr val="EFEFED"/>
          </a:solidFill>
          <a:ln>
            <a:solidFill>
              <a:srgbClr val="EFEF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12064" y="365760"/>
            <a:ext cx="283464" cy="283464"/>
          </a:xfrm>
          <a:prstGeom prst="roundRect">
            <a:avLst>
              <a:gd name="adj" fmla="val 18000"/>
            </a:avLst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12648" y="365760"/>
            <a:ext cx="109728" cy="146304"/>
          </a:xfrm>
          <a:prstGeom prst="roundRect">
            <a:avLst>
              <a:gd name="adj" fmla="val 18000"/>
            </a:avLst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86968" y="356616"/>
            <a:ext cx="1280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11111"/>
                </a:solidFill>
                <a:latin typeface="Manrope"/>
              </a:rPr>
              <a:t>АА.Докс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1033271"/>
            <a:ext cx="4663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spc="100">
                <a:solidFill>
                  <a:srgbClr val="666663"/>
                </a:solidFill>
                <a:latin typeface="Manrope"/>
              </a:rPr>
              <a:t>ЭДО С ИИ · ПУБЛИЧНАЯ ПРЕЗЕНТАЦИЯ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389888"/>
            <a:ext cx="5486400" cy="2761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2000"/>
              </a:lnSpc>
              <a:spcBef>
                <a:spcPts val="0"/>
              </a:spcBef>
              <a:spcAft>
                <a:spcPts val="0"/>
              </a:spcAft>
            </a:pPr>
            <a:r>
              <a:rPr sz="5000" b="1">
                <a:solidFill>
                  <a:srgbClr val="111111"/>
                </a:solidFill>
                <a:latin typeface="Manrope"/>
              </a:rPr>
              <a:t>Документы</a:t>
            </a:r>
            <a:br/>
            <a:r>
              <a:rPr sz="5000" b="1">
                <a:solidFill>
                  <a:srgbClr val="111111"/>
                </a:solidFill>
                <a:latin typeface="Manrope"/>
              </a:rPr>
              <a:t>доходят до</a:t>
            </a:r>
            <a:br/>
            <a:r>
              <a:rPr sz="5000" b="1">
                <a:solidFill>
                  <a:srgbClr val="111111"/>
                </a:solidFill>
                <a:latin typeface="Manrope"/>
              </a:rPr>
              <a:t>решения.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4736592"/>
            <a:ext cx="4800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666663"/>
                </a:solidFill>
                <a:latin typeface="Manrope"/>
              </a:rPr>
              <a:t>АА.Докс связывает документ, версию, роли, SLA, ИИ-проверки и решение человека в одном управляемом маршруте.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80760" y="484632"/>
            <a:ext cx="5605272" cy="57424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aa-docs-document-gatew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888" y="1477901"/>
            <a:ext cx="5715000" cy="3216396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931152" y="5596128"/>
            <a:ext cx="3886200" cy="393192"/>
          </a:xfrm>
          <a:prstGeom prst="roundRect">
            <a:avLst/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040880" y="5692140"/>
            <a:ext cx="3666744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nrope"/>
              </a:rPr>
              <a:t>ДОКУМЕНТ · МАРШРУТ · РЕШЕНИЕ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6519672"/>
            <a:ext cx="10972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aadocs.ru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65408" y="6519672"/>
            <a:ext cx="38404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B26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12064" y="365760"/>
            <a:ext cx="283464" cy="28346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12648" y="365760"/>
            <a:ext cx="109728" cy="146304"/>
          </a:xfrm>
          <a:prstGeom prst="roundRect">
            <a:avLst>
              <a:gd name="adj" fmla="val 18000"/>
            </a:avLst>
          </a:prstGeom>
          <a:solidFill>
            <a:srgbClr val="2B2644"/>
          </a:solidFill>
          <a:ln>
            <a:solidFill>
              <a:srgbClr val="2B2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86968" y="356616"/>
            <a:ext cx="1280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Manrope"/>
              </a:rPr>
              <a:t>АА.Докс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042415"/>
            <a:ext cx="31089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spc="100">
                <a:solidFill>
                  <a:srgbClr val="B9B5C9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1481328"/>
            <a:ext cx="6949440" cy="1572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86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>
                <a:solidFill>
                  <a:srgbClr val="FFFFFF"/>
                </a:solidFill>
                <a:latin typeface="Manrope"/>
              </a:rPr>
              <a:t>Покажите один</a:t>
            </a:r>
            <a:br/>
            <a:r>
              <a:rPr sz="4600" b="1">
                <a:solidFill>
                  <a:srgbClr val="FFFFFF"/>
                </a:solidFill>
                <a:latin typeface="Manrope"/>
              </a:rPr>
              <a:t>документный поток.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456432"/>
            <a:ext cx="498348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B9B5C9"/>
                </a:solidFill>
                <a:latin typeface="Manrope"/>
              </a:rPr>
              <a:t>Разложим его на вход, роли, сроки, проверки и критерии пилота.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748272" y="1060704"/>
            <a:ext cx="4846320" cy="4389120"/>
          </a:xfrm>
          <a:prstGeom prst="roundRect">
            <a:avLst/>
          </a:prstGeom>
          <a:solidFill>
            <a:srgbClr val="1F1B33"/>
          </a:solidFill>
          <a:ln w="10160">
            <a:solidFill>
              <a:srgbClr val="4A45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14032" y="1417320"/>
            <a:ext cx="16002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 spc="80">
                <a:solidFill>
                  <a:srgbClr val="8F8AA6"/>
                </a:solidFill>
                <a:latin typeface="Manrope"/>
              </a:rPr>
              <a:t>TELEGRAM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8512" y="1380744"/>
            <a:ext cx="248716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Manrope"/>
              </a:rPr>
              <a:t>@jamakase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114032" y="1856232"/>
            <a:ext cx="4041648" cy="0"/>
          </a:xfrm>
          <a:prstGeom prst="line">
            <a:avLst/>
          </a:prstGeom>
          <a:ln w="10160">
            <a:solidFill>
              <a:srgbClr val="4A45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114032" y="2221992"/>
            <a:ext cx="16002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 spc="80">
                <a:solidFill>
                  <a:srgbClr val="8F8AA6"/>
                </a:solidFill>
                <a:latin typeface="Manrope"/>
              </a:rPr>
              <a:t>WHATSAPP · ТЕЛЕФОН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68512" y="2185416"/>
            <a:ext cx="248716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Manrope"/>
              </a:rPr>
              <a:t>+7 913 717-81-81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114032" y="2660904"/>
            <a:ext cx="4041648" cy="0"/>
          </a:xfrm>
          <a:prstGeom prst="line">
            <a:avLst/>
          </a:prstGeom>
          <a:ln w="10160">
            <a:solidFill>
              <a:srgbClr val="4A45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114032" y="3026664"/>
            <a:ext cx="16002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 spc="80">
                <a:solidFill>
                  <a:srgbClr val="8F8AA6"/>
                </a:solidFill>
                <a:latin typeface="Manrope"/>
              </a:rPr>
              <a:t>ПОЧТА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68512" y="2990088"/>
            <a:ext cx="248716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Manrope"/>
              </a:rPr>
              <a:t>jamakase54@gmail.com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114032" y="3465576"/>
            <a:ext cx="4041648" cy="0"/>
          </a:xfrm>
          <a:prstGeom prst="line">
            <a:avLst/>
          </a:prstGeom>
          <a:ln w="10160">
            <a:solidFill>
              <a:srgbClr val="4A45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114032" y="3831336"/>
            <a:ext cx="16002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 spc="80">
                <a:solidFill>
                  <a:srgbClr val="8F8AA6"/>
                </a:solidFill>
                <a:latin typeface="Manrope"/>
              </a:rPr>
              <a:t>САЙТ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68512" y="3794760"/>
            <a:ext cx="2487168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Manrope"/>
              </a:rPr>
              <a:t>aadocs.ru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14032" y="4754880"/>
            <a:ext cx="4114800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8F8AA6"/>
                </a:solidFill>
                <a:latin typeface="Manrope"/>
              </a:rPr>
              <a:t>ООО «ДЖАМАКАСИ ТЕХНОЛОДЖИС»</a:t>
            </a:r>
            <a:br/>
            <a:r>
              <a:rPr sz="850" b="0">
                <a:solidFill>
                  <a:srgbClr val="8F8AA6"/>
                </a:solidFill>
                <a:latin typeface="Manrope"/>
              </a:rPr>
              <a:t>ИНН 9728013548 · ОГРН 1207700353101 · Москва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" y="5879592"/>
            <a:ext cx="5303520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8F8AA6"/>
                </a:solidFill>
                <a:latin typeface="Manrope"/>
              </a:rPr>
              <a:t>Проверить реквизиты: rusprofile.ru/id/1207700353101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352" y="6519672"/>
            <a:ext cx="10972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FFFFFF"/>
                </a:solidFill>
                <a:latin typeface="Manrope"/>
              </a:rPr>
              <a:t>aadocs.ru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65408" y="6519672"/>
            <a:ext cx="38404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FFFFFF"/>
                </a:solidFill>
                <a:latin typeface="Manrope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12064" y="365760"/>
            <a:ext cx="283464" cy="283464"/>
          </a:xfrm>
          <a:prstGeom prst="roundRect">
            <a:avLst>
              <a:gd name="adj" fmla="val 18000"/>
            </a:avLst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12648" y="365760"/>
            <a:ext cx="109728" cy="146304"/>
          </a:xfrm>
          <a:prstGeom prst="roundRect">
            <a:avLst>
              <a:gd name="adj" fmla="val 18000"/>
            </a:avLst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86968" y="356616"/>
            <a:ext cx="1280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11111"/>
                </a:solidFill>
                <a:latin typeface="Manrope"/>
              </a:rPr>
              <a:t>АА.Докс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960120"/>
            <a:ext cx="50292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spc="125">
                <a:solidFill>
                  <a:srgbClr val="666663"/>
                </a:solidFill>
                <a:latin typeface="Manrope"/>
              </a:rPr>
              <a:t>ПРОБЛЕМА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261872"/>
            <a:ext cx="1088136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111111"/>
                </a:solidFill>
                <a:latin typeface="Manrope"/>
              </a:rPr>
              <a:t>Файл уже цифровой.</a:t>
            </a:r>
            <a:br/>
            <a:r>
              <a:rPr sz="3800" b="1">
                <a:solidFill>
                  <a:srgbClr val="111111"/>
                </a:solidFill>
                <a:latin typeface="Manrope"/>
              </a:rPr>
              <a:t>Работа вокруг него — ручная.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2834640"/>
            <a:ext cx="3456432" cy="25420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3081528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666663"/>
                </a:solidFill>
                <a:latin typeface="Manrope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529584"/>
            <a:ext cx="2743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>
                <a:solidFill>
                  <a:srgbClr val="111111"/>
                </a:solidFill>
                <a:latin typeface="Manrope"/>
              </a:rPr>
              <a:t>Статус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261104"/>
            <a:ext cx="2816352" cy="7498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666663"/>
                </a:solidFill>
                <a:latin typeface="Manrope"/>
              </a:rPr>
              <a:t>Его ищут в почте, чатах и у коллег.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97680" y="2834640"/>
            <a:ext cx="3456432" cy="25420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3712" y="3081528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666663"/>
                </a:solidFill>
                <a:latin typeface="Manrope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3529584"/>
            <a:ext cx="2743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>
                <a:solidFill>
                  <a:srgbClr val="111111"/>
                </a:solidFill>
                <a:latin typeface="Manrope"/>
              </a:rPr>
              <a:t>Версия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53712" y="4261104"/>
            <a:ext cx="2816352" cy="7498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666663"/>
                </a:solidFill>
                <a:latin typeface="Manrope"/>
              </a:rPr>
              <a:t>Решение и комментарий относятся к разным файлам.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28431" y="2834640"/>
            <a:ext cx="3456432" cy="25420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84463" y="3081528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666663"/>
                </a:solidFill>
                <a:latin typeface="Manrope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84463" y="3529584"/>
            <a:ext cx="2743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>
                <a:solidFill>
                  <a:srgbClr val="111111"/>
                </a:solidFill>
                <a:latin typeface="Manrope"/>
              </a:rPr>
              <a:t>Срок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84463" y="4261104"/>
            <a:ext cx="2816352" cy="7498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666663"/>
                </a:solidFill>
                <a:latin typeface="Manrope"/>
              </a:rPr>
              <a:t>Просрочку замечают, когда дедлайн уже сорван.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352" y="6519672"/>
            <a:ext cx="10972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aadocs.ru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265408" y="6519672"/>
            <a:ext cx="38404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B26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12064" y="365760"/>
            <a:ext cx="283464" cy="28346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12648" y="365760"/>
            <a:ext cx="109728" cy="146304"/>
          </a:xfrm>
          <a:prstGeom prst="roundRect">
            <a:avLst>
              <a:gd name="adj" fmla="val 18000"/>
            </a:avLst>
          </a:prstGeom>
          <a:solidFill>
            <a:srgbClr val="2B2644"/>
          </a:solidFill>
          <a:ln>
            <a:solidFill>
              <a:srgbClr val="2B2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86968" y="356616"/>
            <a:ext cx="1280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Manrope"/>
              </a:rPr>
              <a:t>АА.Докс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960120"/>
            <a:ext cx="50292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spc="125">
                <a:solidFill>
                  <a:srgbClr val="FFFFFF"/>
                </a:solidFill>
                <a:latin typeface="Manrope"/>
              </a:rPr>
              <a:t>РЕШЕНИЕ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261872"/>
            <a:ext cx="1088136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4200" b="1">
                <a:solidFill>
                  <a:srgbClr val="FFFFFF"/>
                </a:solidFill>
                <a:latin typeface="Manrope"/>
              </a:rPr>
              <a:t>Управляем не архивом,</a:t>
            </a:r>
            <a:br/>
            <a:r>
              <a:rPr sz="4200" b="1">
                <a:solidFill>
                  <a:srgbClr val="FFFFFF"/>
                </a:solidFill>
                <a:latin typeface="Manrope"/>
              </a:rPr>
              <a:t>а решением.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2907792"/>
            <a:ext cx="3456432" cy="1051560"/>
          </a:xfrm>
          <a:prstGeom prst="roundRect">
            <a:avLst/>
          </a:prstGeom>
          <a:solidFill>
            <a:srgbClr val="1F1B33"/>
          </a:solidFill>
          <a:ln w="10160">
            <a:solidFill>
              <a:srgbClr val="4A45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Manrope"/>
              </a:rPr>
              <a:t>Документ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384" y="3474720"/>
            <a:ext cx="292608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B9B5C9"/>
                </a:solidFill>
                <a:latin typeface="Manrope"/>
              </a:rPr>
              <a:t>Файл и связанные данные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2907792"/>
            <a:ext cx="3456432" cy="1051560"/>
          </a:xfrm>
          <a:prstGeom prst="roundRect">
            <a:avLst/>
          </a:prstGeom>
          <a:solidFill>
            <a:srgbClr val="1F1B33"/>
          </a:solidFill>
          <a:ln w="10160">
            <a:solidFill>
              <a:srgbClr val="4A45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17136" y="3108960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Manrope"/>
              </a:rPr>
              <a:t>Версия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17136" y="3474720"/>
            <a:ext cx="292608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B9B5C9"/>
                </a:solidFill>
                <a:latin typeface="Manrope"/>
              </a:rPr>
              <a:t>Контекст каждого решения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28431" y="2907792"/>
            <a:ext cx="3456432" cy="1051560"/>
          </a:xfrm>
          <a:prstGeom prst="roundRect">
            <a:avLst/>
          </a:prstGeom>
          <a:solidFill>
            <a:srgbClr val="1F1B33"/>
          </a:solidFill>
          <a:ln w="10160">
            <a:solidFill>
              <a:srgbClr val="4A45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47888" y="3108960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Manrope"/>
              </a:rPr>
              <a:t>Роль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47888" y="3474720"/>
            <a:ext cx="292608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B9B5C9"/>
                </a:solidFill>
                <a:latin typeface="Manrope"/>
              </a:rPr>
              <a:t>Владелец текущего этапа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4215384"/>
            <a:ext cx="3456432" cy="1051560"/>
          </a:xfrm>
          <a:prstGeom prst="roundRect">
            <a:avLst/>
          </a:prstGeom>
          <a:solidFill>
            <a:srgbClr val="1F1B33"/>
          </a:solidFill>
          <a:ln w="10160">
            <a:solidFill>
              <a:srgbClr val="4A45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86384" y="4416552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Manrope"/>
              </a:rPr>
              <a:t>SLA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6384" y="4782312"/>
            <a:ext cx="292608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B9B5C9"/>
                </a:solidFill>
                <a:latin typeface="Manrope"/>
              </a:rPr>
              <a:t>Срок и правило эскалации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97680" y="4215384"/>
            <a:ext cx="3456432" cy="1051560"/>
          </a:xfrm>
          <a:prstGeom prst="roundRect">
            <a:avLst/>
          </a:prstGeom>
          <a:solidFill>
            <a:srgbClr val="1F1B33"/>
          </a:solidFill>
          <a:ln w="10160">
            <a:solidFill>
              <a:srgbClr val="4A45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17136" y="4416552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Manrope"/>
              </a:rPr>
              <a:t>ИИ-проверка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17136" y="4782312"/>
            <a:ext cx="292608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B9B5C9"/>
                </a:solidFill>
                <a:latin typeface="Manrope"/>
              </a:rPr>
              <a:t>Основание и уверенность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28431" y="4215384"/>
            <a:ext cx="3456432" cy="1051560"/>
          </a:xfrm>
          <a:prstGeom prst="roundRect">
            <a:avLst/>
          </a:prstGeom>
          <a:solidFill>
            <a:srgbClr val="1F1B33"/>
          </a:solidFill>
          <a:ln w="10160">
            <a:solidFill>
              <a:srgbClr val="4A45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47888" y="4416552"/>
            <a:ext cx="2926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Manrope"/>
              </a:rPr>
              <a:t>Решение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47888" y="4782312"/>
            <a:ext cx="292608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B9B5C9"/>
                </a:solidFill>
                <a:latin typeface="Manrope"/>
              </a:rPr>
              <a:t>Статус, причина и журнал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352" y="6519672"/>
            <a:ext cx="10972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FFFFFF"/>
                </a:solidFill>
                <a:latin typeface="Manrope"/>
              </a:rPr>
              <a:t>aadocs.ru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265408" y="6519672"/>
            <a:ext cx="38404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FFFFFF"/>
                </a:solidFill>
                <a:latin typeface="Manrope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12064" y="365760"/>
            <a:ext cx="283464" cy="283464"/>
          </a:xfrm>
          <a:prstGeom prst="roundRect">
            <a:avLst>
              <a:gd name="adj" fmla="val 18000"/>
            </a:avLst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12648" y="365760"/>
            <a:ext cx="109728" cy="146304"/>
          </a:xfrm>
          <a:prstGeom prst="roundRect">
            <a:avLst>
              <a:gd name="adj" fmla="val 18000"/>
            </a:avLst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86968" y="356616"/>
            <a:ext cx="1280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11111"/>
                </a:solidFill>
                <a:latin typeface="Manrope"/>
              </a:rPr>
              <a:t>АА.Докс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960120"/>
            <a:ext cx="50292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spc="125">
                <a:solidFill>
                  <a:srgbClr val="666663"/>
                </a:solidFill>
                <a:latin typeface="Manrope"/>
              </a:rPr>
              <a:t>КАК РАБОТАЕТ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261872"/>
            <a:ext cx="1088136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111111"/>
                </a:solidFill>
                <a:latin typeface="Manrope"/>
              </a:rPr>
              <a:t>Один документ — один маршрут.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408176" y="3429000"/>
            <a:ext cx="9308592" cy="0"/>
          </a:xfrm>
          <a:prstGeom prst="line">
            <a:avLst/>
          </a:prstGeom>
          <a:ln w="25400">
            <a:solidFill>
              <a:srgbClr val="D9D9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1170432" y="3172968"/>
            <a:ext cx="512064" cy="512064"/>
          </a:xfrm>
          <a:prstGeom prst="ellipse">
            <a:avLst/>
          </a:prstGeom>
          <a:solidFill>
            <a:srgbClr val="111111"/>
          </a:solidFill>
          <a:ln w="10160"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70432" y="3364992"/>
            <a:ext cx="512064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nrope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944" y="393192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11111"/>
                </a:solidFill>
                <a:latin typeface="Manrope"/>
              </a:rPr>
              <a:t>Вход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4416552"/>
            <a:ext cx="1938528" cy="6217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666663"/>
                </a:solidFill>
                <a:latin typeface="Manrope"/>
              </a:rPr>
              <a:t>Файл или пакет</a:t>
            </a:r>
            <a:br/>
            <a:r>
              <a:rPr sz="1150" b="0">
                <a:solidFill>
                  <a:srgbClr val="666663"/>
                </a:solidFill>
                <a:latin typeface="Manrope"/>
              </a:rPr>
              <a:t>связанных документов</a:t>
            </a:r>
          </a:p>
        </p:txBody>
      </p:sp>
      <p:sp>
        <p:nvSpPr>
          <p:cNvPr id="12" name="Oval 11"/>
          <p:cNvSpPr/>
          <p:nvPr/>
        </p:nvSpPr>
        <p:spPr>
          <a:xfrm>
            <a:off x="4279392" y="3172968"/>
            <a:ext cx="512064" cy="512064"/>
          </a:xfrm>
          <a:prstGeom prst="ellipse">
            <a:avLst/>
          </a:prstGeom>
          <a:solidFill>
            <a:srgbClr val="111111"/>
          </a:solidFill>
          <a:ln w="10160"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279392" y="3364992"/>
            <a:ext cx="512064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nrope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03904" y="393192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11111"/>
                </a:solidFill>
                <a:latin typeface="Manrope"/>
              </a:rPr>
              <a:t>ИИ-разбор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66159" y="4416552"/>
            <a:ext cx="1938528" cy="6217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666663"/>
                </a:solidFill>
                <a:latin typeface="Manrope"/>
              </a:rPr>
              <a:t>Поля, комплектность</a:t>
            </a:r>
            <a:br/>
            <a:r>
              <a:rPr sz="1150" b="0">
                <a:solidFill>
                  <a:srgbClr val="666663"/>
                </a:solidFill>
                <a:latin typeface="Manrope"/>
              </a:rPr>
              <a:t>и возможный риск</a:t>
            </a:r>
          </a:p>
        </p:txBody>
      </p:sp>
      <p:sp>
        <p:nvSpPr>
          <p:cNvPr id="16" name="Oval 15"/>
          <p:cNvSpPr/>
          <p:nvPr/>
        </p:nvSpPr>
        <p:spPr>
          <a:xfrm>
            <a:off x="7388352" y="3172968"/>
            <a:ext cx="512064" cy="512064"/>
          </a:xfrm>
          <a:prstGeom prst="ellipse">
            <a:avLst/>
          </a:prstGeom>
          <a:solidFill>
            <a:srgbClr val="111111"/>
          </a:solidFill>
          <a:ln w="10160"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88352" y="3364992"/>
            <a:ext cx="512064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nrope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12864" y="393192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11111"/>
                </a:solidFill>
                <a:latin typeface="Manrope"/>
              </a:rPr>
              <a:t>Маршрут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75120" y="4416552"/>
            <a:ext cx="1938528" cy="6217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666663"/>
                </a:solidFill>
                <a:latin typeface="Manrope"/>
              </a:rPr>
              <a:t>Роли, версии, сроки</a:t>
            </a:r>
            <a:br/>
            <a:r>
              <a:rPr sz="1150" b="0">
                <a:solidFill>
                  <a:srgbClr val="666663"/>
                </a:solidFill>
                <a:latin typeface="Manrope"/>
              </a:rPr>
              <a:t>и правила возврата</a:t>
            </a:r>
          </a:p>
        </p:txBody>
      </p:sp>
      <p:sp>
        <p:nvSpPr>
          <p:cNvPr id="20" name="Oval 19"/>
          <p:cNvSpPr/>
          <p:nvPr/>
        </p:nvSpPr>
        <p:spPr>
          <a:xfrm>
            <a:off x="10497311" y="3172968"/>
            <a:ext cx="512064" cy="512064"/>
          </a:xfrm>
          <a:prstGeom prst="ellipse">
            <a:avLst/>
          </a:prstGeom>
          <a:solidFill>
            <a:srgbClr val="2B2644"/>
          </a:solidFill>
          <a:ln w="10160">
            <a:solidFill>
              <a:srgbClr val="2B2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497311" y="3364992"/>
            <a:ext cx="512064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nrope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21824" y="3931920"/>
            <a:ext cx="14630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11111"/>
                </a:solidFill>
                <a:latin typeface="Manrope"/>
              </a:rPr>
              <a:t>Решение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84080" y="4416552"/>
            <a:ext cx="1938528" cy="6217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666663"/>
                </a:solidFill>
                <a:latin typeface="Manrope"/>
              </a:rPr>
              <a:t>Статус, причина</a:t>
            </a:r>
            <a:br/>
            <a:r>
              <a:rPr sz="1150" b="0">
                <a:solidFill>
                  <a:srgbClr val="666663"/>
                </a:solidFill>
                <a:latin typeface="Manrope"/>
              </a:rPr>
              <a:t>и проверяемая история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352" y="6519672"/>
            <a:ext cx="10972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aadocs.ru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65408" y="6519672"/>
            <a:ext cx="38404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12064" y="365760"/>
            <a:ext cx="283464" cy="283464"/>
          </a:xfrm>
          <a:prstGeom prst="roundRect">
            <a:avLst>
              <a:gd name="adj" fmla="val 18000"/>
            </a:avLst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12648" y="365760"/>
            <a:ext cx="109728" cy="146304"/>
          </a:xfrm>
          <a:prstGeom prst="roundRect">
            <a:avLst>
              <a:gd name="adj" fmla="val 18000"/>
            </a:avLst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86968" y="356616"/>
            <a:ext cx="1280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11111"/>
                </a:solidFill>
                <a:latin typeface="Manrope"/>
              </a:rPr>
              <a:t>АА.Докс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960120"/>
            <a:ext cx="50292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spc="125">
                <a:solidFill>
                  <a:srgbClr val="666663"/>
                </a:solidFill>
                <a:latin typeface="Manrope"/>
              </a:rPr>
              <a:t>ПЛАТФОРМА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261872"/>
            <a:ext cx="1088136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111111"/>
                </a:solidFill>
                <a:latin typeface="Manrope"/>
              </a:rPr>
              <a:t>Контроль процесса без ручного диспетчера.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2697480"/>
            <a:ext cx="3456432" cy="12252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2880360"/>
            <a:ext cx="34747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666663"/>
                </a:solidFill>
                <a:latin typeface="Manrope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2852928"/>
            <a:ext cx="2514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11111"/>
                </a:solidFill>
                <a:latin typeface="Manrope"/>
              </a:rPr>
              <a:t>Маршруты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3291840"/>
            <a:ext cx="28712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666663"/>
                </a:solidFill>
                <a:latin typeface="Manrope"/>
              </a:rPr>
              <a:t>Последовательные и параллельные этапы по правилам компании.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97680" y="2697480"/>
            <a:ext cx="3456432" cy="12252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17136" y="2880360"/>
            <a:ext cx="34747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666663"/>
                </a:solidFill>
                <a:latin typeface="Manrope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65192" y="2852928"/>
            <a:ext cx="2514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11111"/>
                </a:solidFill>
                <a:latin typeface="Manrope"/>
              </a:rPr>
              <a:t>Версии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17136" y="3291840"/>
            <a:ext cx="28712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666663"/>
                </a:solidFill>
                <a:latin typeface="Manrope"/>
              </a:rPr>
              <a:t>Решение всегда связано с конкретным документом.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28431" y="2697480"/>
            <a:ext cx="3456432" cy="12252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47888" y="2880360"/>
            <a:ext cx="34747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666663"/>
                </a:solidFill>
                <a:latin typeface="Manrope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95944" y="2852928"/>
            <a:ext cx="2514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11111"/>
                </a:solidFill>
                <a:latin typeface="Manrope"/>
              </a:rPr>
              <a:t>SLA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47888" y="3291840"/>
            <a:ext cx="28712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666663"/>
                </a:solidFill>
                <a:latin typeface="Manrope"/>
              </a:rPr>
              <a:t>Владелец, срок и причина задержки видны в процессе.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178808"/>
            <a:ext cx="3456432" cy="12252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86384" y="4361688"/>
            <a:ext cx="34747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666663"/>
                </a:solidFill>
                <a:latin typeface="Manrope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4334256"/>
            <a:ext cx="2514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11111"/>
                </a:solidFill>
                <a:latin typeface="Manrope"/>
              </a:rPr>
              <a:t>ИИ-разбор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" y="4773168"/>
            <a:ext cx="28712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666663"/>
                </a:solidFill>
                <a:latin typeface="Manrope"/>
              </a:rPr>
              <a:t>Классификация, поля, комплектность и сверка.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297680" y="4178808"/>
            <a:ext cx="3456432" cy="12252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17136" y="4361688"/>
            <a:ext cx="34747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666663"/>
                </a:solidFill>
                <a:latin typeface="Manrope"/>
              </a:rPr>
              <a:t>05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65192" y="4334256"/>
            <a:ext cx="2514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11111"/>
                </a:solidFill>
                <a:latin typeface="Manrope"/>
              </a:rPr>
              <a:t>Журнал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17136" y="4773168"/>
            <a:ext cx="28712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666663"/>
                </a:solidFill>
                <a:latin typeface="Manrope"/>
              </a:rPr>
              <a:t>Комментарии, возвраты, изменения и финальный статус.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028431" y="4178808"/>
            <a:ext cx="3456432" cy="1225296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247888" y="4361688"/>
            <a:ext cx="34747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666663"/>
                </a:solidFill>
                <a:latin typeface="Manrope"/>
              </a:rPr>
              <a:t>06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95944" y="4334256"/>
            <a:ext cx="25146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11111"/>
                </a:solidFill>
                <a:latin typeface="Manrope"/>
              </a:rPr>
              <a:t>Интеграции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47888" y="4773168"/>
            <a:ext cx="28712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666663"/>
                </a:solidFill>
                <a:latin typeface="Manrope"/>
              </a:rPr>
              <a:t>API, вебхуки и коннекторы для действующего контура.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352" y="6519672"/>
            <a:ext cx="10972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aadocs.ru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265408" y="6519672"/>
            <a:ext cx="38404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12064" y="365760"/>
            <a:ext cx="283464" cy="283464"/>
          </a:xfrm>
          <a:prstGeom prst="roundRect">
            <a:avLst>
              <a:gd name="adj" fmla="val 18000"/>
            </a:avLst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12648" y="365760"/>
            <a:ext cx="109728" cy="146304"/>
          </a:xfrm>
          <a:prstGeom prst="roundRect">
            <a:avLst>
              <a:gd name="adj" fmla="val 18000"/>
            </a:avLst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86968" y="356616"/>
            <a:ext cx="1280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11111"/>
                </a:solidFill>
                <a:latin typeface="Manrope"/>
              </a:rPr>
              <a:t>АА.Докс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960120"/>
            <a:ext cx="50292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spc="125">
                <a:solidFill>
                  <a:srgbClr val="666663"/>
                </a:solidFill>
                <a:latin typeface="Manrope"/>
              </a:rPr>
              <a:t>ГРАНИЦА 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261872"/>
            <a:ext cx="1088136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111111"/>
                </a:solidFill>
                <a:latin typeface="Manrope"/>
              </a:rPr>
              <a:t>ИИ готовит проверку.</a:t>
            </a:r>
            <a:br/>
            <a:r>
              <a:rPr sz="3800" b="1">
                <a:solidFill>
                  <a:srgbClr val="111111"/>
                </a:solidFill>
                <a:latin typeface="Manrope"/>
              </a:rPr>
              <a:t>Ответственность остаётся у роли.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2898648"/>
            <a:ext cx="5349240" cy="2514600"/>
          </a:xfrm>
          <a:prstGeom prst="roundRect">
            <a:avLst/>
          </a:prstGeom>
          <a:solidFill>
            <a:srgbClr val="EAE8F2"/>
          </a:solidFill>
          <a:ln>
            <a:solidFill>
              <a:srgbClr val="EA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59536" y="3191256"/>
            <a:ext cx="429768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111111"/>
                </a:solidFill>
                <a:latin typeface="Manrope"/>
              </a:rPr>
              <a:t>ИИ помогает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9536" y="3785615"/>
            <a:ext cx="4526280" cy="11704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Bef>
                <a:spcPts val="0"/>
              </a:spcBef>
              <a:spcAft>
                <a:spcPts val="1100"/>
              </a:spcAft>
            </a:pPr>
            <a:r>
              <a:rPr sz="1300">
                <a:solidFill>
                  <a:srgbClr val="666663"/>
                </a:solidFill>
                <a:latin typeface="Manrope"/>
              </a:rPr>
              <a:t>•  определить тип документа</a:t>
            </a:r>
          </a:p>
          <a:p>
            <a:pPr>
              <a:lnSpc>
                <a:spcPct val="104000"/>
              </a:lnSpc>
              <a:spcBef>
                <a:spcPts val="0"/>
              </a:spcBef>
              <a:spcAft>
                <a:spcPts val="1100"/>
              </a:spcAft>
            </a:pPr>
            <a:r>
              <a:rPr sz="1300">
                <a:solidFill>
                  <a:srgbClr val="666663"/>
                </a:solidFill>
                <a:latin typeface="Manrope"/>
              </a:rPr>
              <a:t>•  извлечь и сопоставить поля</a:t>
            </a:r>
          </a:p>
          <a:p>
            <a:pPr>
              <a:lnSpc>
                <a:spcPct val="104000"/>
              </a:lnSpc>
              <a:spcBef>
                <a:spcPts val="0"/>
              </a:spcBef>
              <a:spcAft>
                <a:spcPts val="1100"/>
              </a:spcAft>
            </a:pPr>
            <a:r>
              <a:rPr sz="1300">
                <a:solidFill>
                  <a:srgbClr val="666663"/>
                </a:solidFill>
                <a:latin typeface="Manrope"/>
              </a:rPr>
              <a:t>•  подсветить отсутствие или расхождение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08776" y="2898648"/>
            <a:ext cx="5404104" cy="25146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01384" y="3191256"/>
            <a:ext cx="429768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>
                <a:solidFill>
                  <a:srgbClr val="111111"/>
                </a:solidFill>
                <a:latin typeface="Manrope"/>
              </a:rPr>
              <a:t>Человек решает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1384" y="3785615"/>
            <a:ext cx="4526280" cy="11704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Bef>
                <a:spcPts val="0"/>
              </a:spcBef>
              <a:spcAft>
                <a:spcPts val="1100"/>
              </a:spcAft>
            </a:pPr>
            <a:r>
              <a:rPr sz="1300">
                <a:solidFill>
                  <a:srgbClr val="666663"/>
                </a:solidFill>
                <a:latin typeface="Manrope"/>
              </a:rPr>
              <a:t>•  допустимо ли исключение</a:t>
            </a:r>
          </a:p>
          <a:p>
            <a:pPr>
              <a:lnSpc>
                <a:spcPct val="104000"/>
              </a:lnSpc>
              <a:spcBef>
                <a:spcPts val="0"/>
              </a:spcBef>
              <a:spcAft>
                <a:spcPts val="1100"/>
              </a:spcAft>
            </a:pPr>
            <a:r>
              <a:rPr sz="1300">
                <a:solidFill>
                  <a:srgbClr val="666663"/>
                </a:solidFill>
                <a:latin typeface="Manrope"/>
              </a:rPr>
              <a:t>•  можно ли принять обязательство</a:t>
            </a:r>
          </a:p>
          <a:p>
            <a:pPr>
              <a:lnSpc>
                <a:spcPct val="104000"/>
              </a:lnSpc>
              <a:spcBef>
                <a:spcPts val="0"/>
              </a:spcBef>
              <a:spcAft>
                <a:spcPts val="1100"/>
              </a:spcAft>
            </a:pPr>
            <a:r>
              <a:rPr sz="1300">
                <a:solidFill>
                  <a:srgbClr val="666663"/>
                </a:solidFill>
                <a:latin typeface="Manrope"/>
              </a:rPr>
              <a:t>•  какая версия получает финальный статус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352" y="6519672"/>
            <a:ext cx="10972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aadocs.ru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65408" y="6519672"/>
            <a:ext cx="38404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12064" y="365760"/>
            <a:ext cx="283464" cy="283464"/>
          </a:xfrm>
          <a:prstGeom prst="roundRect">
            <a:avLst>
              <a:gd name="adj" fmla="val 18000"/>
            </a:avLst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12648" y="365760"/>
            <a:ext cx="109728" cy="146304"/>
          </a:xfrm>
          <a:prstGeom prst="roundRect">
            <a:avLst>
              <a:gd name="adj" fmla="val 18000"/>
            </a:avLst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86968" y="356616"/>
            <a:ext cx="1280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11111"/>
                </a:solidFill>
                <a:latin typeface="Manrope"/>
              </a:rPr>
              <a:t>АА.Докс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960120"/>
            <a:ext cx="50292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spc="125">
                <a:solidFill>
                  <a:srgbClr val="666663"/>
                </a:solidFill>
                <a:latin typeface="Manrope"/>
              </a:rPr>
              <a:t>ИНТЕГРАЦИИ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261872"/>
            <a:ext cx="1088136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111111"/>
                </a:solidFill>
                <a:latin typeface="Manrope"/>
              </a:rPr>
              <a:t>Не заменять контур.</a:t>
            </a:r>
            <a:br/>
            <a:r>
              <a:rPr sz="3800" b="1">
                <a:solidFill>
                  <a:srgbClr val="111111"/>
                </a:solidFill>
                <a:latin typeface="Manrope"/>
              </a:rPr>
              <a:t>Связать решение с ним.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2907792"/>
            <a:ext cx="2240280" cy="658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3127248"/>
            <a:ext cx="2240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Manrope"/>
              </a:rPr>
              <a:t>ERP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" y="3858768"/>
            <a:ext cx="2240280" cy="658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4078224"/>
            <a:ext cx="2240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Manrope"/>
              </a:rPr>
              <a:t>CRM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8368" y="4809744"/>
            <a:ext cx="2240280" cy="658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5029200"/>
            <a:ext cx="2240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Manrope"/>
              </a:rPr>
              <a:t>Почта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67328" y="3182112"/>
            <a:ext cx="4572000" cy="1965960"/>
          </a:xfrm>
          <a:prstGeom prst="roundRect">
            <a:avLst/>
          </a:prstGeom>
          <a:solidFill>
            <a:srgbClr val="2B2644"/>
          </a:solidFill>
          <a:ln>
            <a:solidFill>
              <a:srgbClr val="2B2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767328" y="3584448"/>
            <a:ext cx="4572000" cy="4206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>
                <a:solidFill>
                  <a:srgbClr val="FFFFFF"/>
                </a:solidFill>
                <a:latin typeface="Manrope"/>
              </a:rPr>
              <a:t>АА.Докс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67328" y="4224528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B9B5C9"/>
                </a:solidFill>
                <a:latin typeface="Manrope"/>
              </a:rPr>
              <a:t>документ · версия · роли · SLA · решение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235440" y="2907792"/>
            <a:ext cx="2240280" cy="658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235440" y="3127248"/>
            <a:ext cx="2240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Manrope"/>
              </a:rPr>
              <a:t>Статус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235440" y="3858768"/>
            <a:ext cx="2240280" cy="658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235440" y="4078224"/>
            <a:ext cx="2240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Manrope"/>
              </a:rPr>
              <a:t>Ссылка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235440" y="4809744"/>
            <a:ext cx="2240280" cy="6583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235440" y="5029200"/>
            <a:ext cx="2240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Manrope"/>
              </a:rPr>
              <a:t>Решение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2898648" y="3236976"/>
            <a:ext cx="868680" cy="923544"/>
          </a:xfrm>
          <a:prstGeom prst="line">
            <a:avLst/>
          </a:prstGeom>
          <a:ln w="15240">
            <a:solidFill>
              <a:srgbClr val="D9D9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 flipV="1">
            <a:off x="8339327" y="3236976"/>
            <a:ext cx="896113" cy="923544"/>
          </a:xfrm>
          <a:prstGeom prst="line">
            <a:avLst/>
          </a:prstGeom>
          <a:ln w="15240">
            <a:solidFill>
              <a:srgbClr val="D9D9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 flipV="1">
            <a:off x="2898648" y="4160520"/>
            <a:ext cx="868680" cy="27432"/>
          </a:xfrm>
          <a:prstGeom prst="line">
            <a:avLst/>
          </a:prstGeom>
          <a:ln w="15240">
            <a:solidFill>
              <a:srgbClr val="D9D9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8339327" y="4160520"/>
            <a:ext cx="896113" cy="27432"/>
          </a:xfrm>
          <a:prstGeom prst="line">
            <a:avLst/>
          </a:prstGeom>
          <a:ln w="15240">
            <a:solidFill>
              <a:srgbClr val="D9D9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 flipV="1">
            <a:off x="2898648" y="4160520"/>
            <a:ext cx="868680" cy="978408"/>
          </a:xfrm>
          <a:prstGeom prst="line">
            <a:avLst/>
          </a:prstGeom>
          <a:ln w="15240">
            <a:solidFill>
              <a:srgbClr val="D9D9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8339327" y="4160520"/>
            <a:ext cx="896113" cy="978408"/>
          </a:xfrm>
          <a:prstGeom prst="line">
            <a:avLst/>
          </a:prstGeom>
          <a:ln w="15240">
            <a:solidFill>
              <a:srgbClr val="D9D9D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4690872" y="5413248"/>
            <a:ext cx="2743200" cy="393192"/>
          </a:xfrm>
          <a:prstGeom prst="roundRect">
            <a:avLst/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800600" y="5509260"/>
            <a:ext cx="2523744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anrope"/>
              </a:rPr>
              <a:t>API · ВЕБХУКИ · КОННЕКТОР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0352" y="6519672"/>
            <a:ext cx="10972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aadocs.ru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265408" y="6519672"/>
            <a:ext cx="38404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12064" y="365760"/>
            <a:ext cx="283464" cy="28346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12648" y="365760"/>
            <a:ext cx="109728" cy="146304"/>
          </a:xfrm>
          <a:prstGeom prst="roundRect">
            <a:avLst>
              <a:gd name="adj" fmla="val 18000"/>
            </a:avLst>
          </a:prstGeom>
          <a:solidFill>
            <a:srgbClr val="2B2644"/>
          </a:solidFill>
          <a:ln>
            <a:solidFill>
              <a:srgbClr val="2B2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86968" y="356616"/>
            <a:ext cx="1280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Manrope"/>
              </a:rPr>
              <a:t>АА.Докс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960120"/>
            <a:ext cx="50292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spc="125">
                <a:solidFill>
                  <a:srgbClr val="FFFFFF"/>
                </a:solidFill>
                <a:latin typeface="Manrope"/>
              </a:rPr>
              <a:t>ДОКАЗАТЕЛЬСТВА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261872"/>
            <a:ext cx="1088136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FFFFF"/>
                </a:solidFill>
                <a:latin typeface="Manrope"/>
              </a:rPr>
              <a:t>Результат подтверждается</a:t>
            </a:r>
            <a:br/>
            <a:r>
              <a:rPr sz="3800" b="1">
                <a:solidFill>
                  <a:srgbClr val="FFFFFF"/>
                </a:solidFill>
                <a:latin typeface="Manrope"/>
              </a:rPr>
              <a:t>измерением.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2907792"/>
            <a:ext cx="3456432" cy="2212848"/>
          </a:xfrm>
          <a:prstGeom prst="roundRect">
            <a:avLst/>
          </a:prstGeom>
          <a:solidFill>
            <a:srgbClr val="1B1B1B"/>
          </a:solidFill>
          <a:ln w="10160">
            <a:solidFill>
              <a:srgbClr val="343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3182112"/>
            <a:ext cx="475488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8C8C8C"/>
                </a:solidFill>
                <a:latin typeface="Manrope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5935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Manrope"/>
              </a:rPr>
              <a:t>Исходная линия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178808"/>
            <a:ext cx="2816352" cy="6217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9E9E9E"/>
                </a:solidFill>
                <a:latin typeface="Manrope"/>
              </a:rPr>
              <a:t>Время маршрута, возвраты, SLA и вопросы о статусе.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97680" y="2907792"/>
            <a:ext cx="3456432" cy="2212848"/>
          </a:xfrm>
          <a:prstGeom prst="roundRect">
            <a:avLst/>
          </a:prstGeom>
          <a:solidFill>
            <a:srgbClr val="1B1B1B"/>
          </a:solidFill>
          <a:ln w="10160">
            <a:solidFill>
              <a:srgbClr val="343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3712" y="3182112"/>
            <a:ext cx="475488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8C8C8C"/>
                </a:solidFill>
                <a:latin typeface="Manrope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35935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Manrope"/>
              </a:rPr>
              <a:t>Сопоставимый поток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53712" y="4178808"/>
            <a:ext cx="2816352" cy="6217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9E9E9E"/>
                </a:solidFill>
                <a:latin typeface="Manrope"/>
              </a:rPr>
              <a:t>Одинаковые правила отбора и понятный период наблюдения.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28431" y="2907792"/>
            <a:ext cx="3456432" cy="2212848"/>
          </a:xfrm>
          <a:prstGeom prst="roundRect">
            <a:avLst/>
          </a:prstGeom>
          <a:solidFill>
            <a:srgbClr val="1B1B1B"/>
          </a:solidFill>
          <a:ln w="10160">
            <a:solidFill>
              <a:srgbClr val="34343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84463" y="3182112"/>
            <a:ext cx="475488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8C8C8C"/>
                </a:solidFill>
                <a:latin typeface="Manrope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84463" y="35935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FFFFFF"/>
                </a:solidFill>
                <a:latin typeface="Manrope"/>
              </a:rPr>
              <a:t>Проверяемый итог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84463" y="4178808"/>
            <a:ext cx="2816352" cy="6217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9E9E9E"/>
                </a:solidFill>
                <a:latin typeface="Manrope"/>
              </a:rPr>
              <a:t>Методика, источник данных и разрешённая формулировка.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" y="5385816"/>
            <a:ext cx="1078992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8C8C8C"/>
                </a:solidFill>
                <a:latin typeface="Manrope"/>
              </a:rPr>
              <a:t>Количество внедрений, география, пользователи и клиентские результаты не входят в публичную версию.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352" y="6519672"/>
            <a:ext cx="10972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FFFFFF"/>
                </a:solidFill>
                <a:latin typeface="Manrope"/>
              </a:rPr>
              <a:t>aadocs.ru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65408" y="6519672"/>
            <a:ext cx="38404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FFFFFF"/>
                </a:solidFill>
                <a:latin typeface="Manrope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12064" y="365760"/>
            <a:ext cx="283464" cy="283464"/>
          </a:xfrm>
          <a:prstGeom prst="roundRect">
            <a:avLst>
              <a:gd name="adj" fmla="val 18000"/>
            </a:avLst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12648" y="365760"/>
            <a:ext cx="109728" cy="146304"/>
          </a:xfrm>
          <a:prstGeom prst="roundRect">
            <a:avLst>
              <a:gd name="adj" fmla="val 18000"/>
            </a:avLst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86968" y="356616"/>
            <a:ext cx="128016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11111"/>
                </a:solidFill>
                <a:latin typeface="Manrope"/>
              </a:rPr>
              <a:t>АА.Докс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960120"/>
            <a:ext cx="50292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spc="125">
                <a:solidFill>
                  <a:srgbClr val="666663"/>
                </a:solidFill>
                <a:latin typeface="Manrope"/>
              </a:rPr>
              <a:t>ПЕРВЫЙ ШАГ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261872"/>
            <a:ext cx="10881360" cy="1143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111111"/>
                </a:solidFill>
                <a:latin typeface="Manrope"/>
              </a:rPr>
              <a:t>Начать с одного потока.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" y="2852928"/>
            <a:ext cx="2514600" cy="24871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86384" y="3090672"/>
            <a:ext cx="420624" cy="420624"/>
          </a:xfrm>
          <a:prstGeom prst="ellipse">
            <a:avLst/>
          </a:prstGeom>
          <a:solidFill>
            <a:srgbClr val="111111"/>
          </a:solidFill>
          <a:ln w="10160"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3246120"/>
            <a:ext cx="420624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FFFFFF"/>
                </a:solidFill>
                <a:latin typeface="Manrope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3767328"/>
            <a:ext cx="205740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11111"/>
                </a:solidFill>
                <a:latin typeface="Manrope"/>
              </a:rPr>
              <a:t>Выбрать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6384" y="4334256"/>
            <a:ext cx="2029968" cy="6766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666663"/>
                </a:solidFill>
                <a:latin typeface="Manrope"/>
              </a:rPr>
              <a:t>Повторяемый документный процесс и финальный статус.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55848" y="2852928"/>
            <a:ext cx="2514600" cy="24871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3575304" y="3090672"/>
            <a:ext cx="420624" cy="420624"/>
          </a:xfrm>
          <a:prstGeom prst="ellipse">
            <a:avLst/>
          </a:prstGeom>
          <a:solidFill>
            <a:srgbClr val="111111"/>
          </a:solidFill>
          <a:ln w="10160"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75304" y="3246120"/>
            <a:ext cx="420624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FFFFFF"/>
                </a:solidFill>
                <a:latin typeface="Manrope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75304" y="3767328"/>
            <a:ext cx="205740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11111"/>
                </a:solidFill>
                <a:latin typeface="Manrope"/>
              </a:rPr>
              <a:t>Измерить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5304" y="4334256"/>
            <a:ext cx="2029968" cy="6766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666663"/>
                </a:solidFill>
                <a:latin typeface="Manrope"/>
              </a:rPr>
              <a:t>Исходное время, SLA, возвраты и вопросы о статусе.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44768" y="2852928"/>
            <a:ext cx="2514600" cy="24871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6364224" y="3090672"/>
            <a:ext cx="420624" cy="420624"/>
          </a:xfrm>
          <a:prstGeom prst="ellipse">
            <a:avLst/>
          </a:prstGeom>
          <a:solidFill>
            <a:srgbClr val="111111"/>
          </a:solidFill>
          <a:ln w="10160">
            <a:solidFill>
              <a:srgbClr val="1111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64224" y="3246120"/>
            <a:ext cx="420624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FFFFFF"/>
                </a:solidFill>
                <a:latin typeface="Manrope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64224" y="3767328"/>
            <a:ext cx="205740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11111"/>
                </a:solidFill>
                <a:latin typeface="Manrope"/>
              </a:rPr>
              <a:t>Настроить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64224" y="4334256"/>
            <a:ext cx="2029968" cy="6766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666663"/>
                </a:solidFill>
                <a:latin typeface="Manrope"/>
              </a:rPr>
              <a:t>Роли, версии, правила, проверки и интеграционные границы.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933687" y="2852928"/>
            <a:ext cx="2514600" cy="2487168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9D9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9153143" y="3090672"/>
            <a:ext cx="420624" cy="420624"/>
          </a:xfrm>
          <a:prstGeom prst="ellipse">
            <a:avLst/>
          </a:prstGeom>
          <a:solidFill>
            <a:srgbClr val="2B2644"/>
          </a:solidFill>
          <a:ln w="10160">
            <a:solidFill>
              <a:srgbClr val="2B26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53143" y="3246120"/>
            <a:ext cx="420624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FFFFFF"/>
                </a:solidFill>
                <a:latin typeface="Manrope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53143" y="3767328"/>
            <a:ext cx="205740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111111"/>
                </a:solidFill>
                <a:latin typeface="Manrope"/>
              </a:rPr>
              <a:t>Проверить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53143" y="4334256"/>
            <a:ext cx="2029968" cy="6766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666663"/>
                </a:solidFill>
                <a:latin typeface="Manrope"/>
              </a:rPr>
              <a:t>Результат на реальной работе и решение о масштабировании.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0352" y="6519672"/>
            <a:ext cx="10972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aadocs.ru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265408" y="6519672"/>
            <a:ext cx="384048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4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666663"/>
                </a:solidFill>
                <a:latin typeface="Manrope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АА.Докс — универсальный pitch-deck</dc:title>
  <dc:subject>ЭДО и управляемое согласование документов с ИИ</dc:subject>
  <dc:creator>АА.Докс</dc:creator>
  <cp:keywords/>
  <dc:description>Публичная версия без раскрытия клиентов. 30.07.2026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